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0DB1"/>
    <a:srgbClr val="0C02C8"/>
    <a:srgbClr val="0502BD"/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-1552" y="-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theme" Target="theme/theme1.xml"/><Relationship Id="rId4" Type="http://schemas.openxmlformats.org/officeDocument/2006/relationships/slide" Target="slides/slide3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2" Type="http://schemas.openxmlformats.org/officeDocument/2006/relationships/slide" Target="slides/slide11.xml"/><Relationship Id="rId17" Type="http://schemas.openxmlformats.org/officeDocument/2006/relationships/printerSettings" Target="printerSettings/printerSettings1.bin"/><Relationship Id="rId19" Type="http://schemas.openxmlformats.org/officeDocument/2006/relationships/viewProps" Target="viewProp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, 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70E2B-56CD-8940-9AFA-139D6AF1BE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034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10/10/11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4" Type="http://schemas.openxmlformats.org/officeDocument/2006/relationships/image" Target="../media/image5.emf"/><Relationship Id="rId5" Type="http://schemas.openxmlformats.org/officeDocument/2006/relationships/image" Target="../media/image6.emf"/><Relationship Id="rId7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Relationship Id="rId9" Type="http://schemas.openxmlformats.org/officeDocument/2006/relationships/image" Target="../media/image10.emf"/><Relationship Id="rId3" Type="http://schemas.openxmlformats.org/officeDocument/2006/relationships/image" Target="../media/image4.emf"/><Relationship Id="rId6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3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3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emf"/><Relationship Id="rId3" Type="http://schemas.openxmlformats.org/officeDocument/2006/relationships/image" Target="../media/image16.png"/><Relationship Id="rId5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3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4" Type="http://schemas.openxmlformats.org/officeDocument/2006/relationships/image" Target="../media/image23.emf"/><Relationship Id="rId10" Type="http://schemas.openxmlformats.org/officeDocument/2006/relationships/image" Target="../media/image29.emf"/><Relationship Id="rId5" Type="http://schemas.openxmlformats.org/officeDocument/2006/relationships/image" Target="../media/image24.emf"/><Relationship Id="rId7" Type="http://schemas.openxmlformats.org/officeDocument/2006/relationships/image" Target="../media/image26.emf"/><Relationship Id="rId11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emf"/><Relationship Id="rId9" Type="http://schemas.openxmlformats.org/officeDocument/2006/relationships/image" Target="../media/image28.emf"/><Relationship Id="rId3" Type="http://schemas.openxmlformats.org/officeDocument/2006/relationships/image" Target="../media/image22.emf"/><Relationship Id="rId6" Type="http://schemas.openxmlformats.org/officeDocument/2006/relationships/image" Target="../media/image25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4" Type="http://schemas.openxmlformats.org/officeDocument/2006/relationships/image" Target="../media/image32.emf"/><Relationship Id="rId5" Type="http://schemas.openxmlformats.org/officeDocument/2006/relationships/image" Target="../media/image33.emf"/><Relationship Id="rId7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Relationship Id="rId3" Type="http://schemas.openxmlformats.org/officeDocument/2006/relationships/image" Target="../media/image25.emf"/><Relationship Id="rId6" Type="http://schemas.openxmlformats.org/officeDocument/2006/relationships/image" Target="../media/image34.emf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emf"/><Relationship Id="rId3" Type="http://schemas.openxmlformats.org/officeDocument/2006/relationships/image" Target="../media/image37.emf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image" Target="../media/image43.emf"/><Relationship Id="rId4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emf"/><Relationship Id="rId3" Type="http://schemas.openxmlformats.org/officeDocument/2006/relationships/image" Target="../media/image40.emf"/><Relationship Id="rId5" Type="http://schemas.openxmlformats.org/officeDocument/2006/relationships/image" Target="../media/image42.emf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6.emf"/><Relationship Id="rId5" Type="http://schemas.openxmlformats.org/officeDocument/2006/relationships/image" Target="../media/image47.emf"/><Relationship Id="rId7" Type="http://schemas.openxmlformats.org/officeDocument/2006/relationships/image" Target="../media/image4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emf"/><Relationship Id="rId3" Type="http://schemas.openxmlformats.org/officeDocument/2006/relationships/image" Target="../media/image45.emf"/><Relationship Id="rId6" Type="http://schemas.openxmlformats.org/officeDocument/2006/relationships/image" Target="../media/image48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090"/>
            <a:ext cx="8229600" cy="939759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solidFill>
                  <a:srgbClr val="FF0000"/>
                </a:solidFill>
              </a:rPr>
              <a:t>MUST AVERAGES HAPPEN?</a:t>
            </a:r>
            <a:br>
              <a:rPr lang="en-US" sz="3600" b="1" dirty="0" smtClean="0">
                <a:solidFill>
                  <a:srgbClr val="FF0000"/>
                </a:solidFill>
              </a:rPr>
            </a:b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112" y="820052"/>
            <a:ext cx="8844158" cy="56661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57 students, average score in an exam 73.25.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Must one students have scored 73.25?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What goes up must come down. OK, but …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m</a:t>
            </a:r>
            <a:r>
              <a:rPr lang="en-US" b="1" dirty="0" smtClean="0">
                <a:solidFill>
                  <a:srgbClr val="0000FF"/>
                </a:solidFill>
              </a:rPr>
              <a:t>ust the velocity become 0 sometimes?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Takes me two hours to go to Chicago, 90 miles away.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Must I have gone at 45 miles/hour sometime?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660066"/>
                </a:solidFill>
              </a:rPr>
              <a:t>A better story: </a:t>
            </a:r>
            <a:r>
              <a:rPr lang="en-US" b="1" dirty="0" smtClean="0">
                <a:solidFill>
                  <a:srgbClr val="0000FF"/>
                </a:solidFill>
              </a:rPr>
              <a:t>Police car no. 1, standing at mile 77 (the South Bend/Notre Dame exit) at 14:45 sees a </a:t>
            </a:r>
            <a:r>
              <a:rPr lang="en-US" b="1" dirty="0" smtClean="0">
                <a:solidFill>
                  <a:srgbClr val="FF0000"/>
                </a:solidFill>
              </a:rPr>
              <a:t> Maserati Gran </a:t>
            </a:r>
            <a:r>
              <a:rPr lang="en-US" b="1" dirty="0" err="1" smtClean="0">
                <a:solidFill>
                  <a:srgbClr val="FF0000"/>
                </a:solidFill>
              </a:rPr>
              <a:t>Turismo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going by westbound at 55 mph.</a:t>
            </a:r>
          </a:p>
        </p:txBody>
      </p:sp>
    </p:spTree>
    <p:extLst>
      <p:ext uri="{BB962C8B-B14F-4D97-AF65-F5344CB8AC3E}">
        <p14:creationId xmlns:p14="http://schemas.microsoft.com/office/powerpoint/2010/main" val="162965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279400"/>
            <a:ext cx="8585200" cy="6299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speed limit on the Indiana Toll Road is 70 mph. Police car no. 1 calls Police car no. 2, standing at mile 50 (the </a:t>
            </a:r>
            <a:r>
              <a:rPr lang="en-US" b="1" dirty="0" err="1" smtClean="0">
                <a:solidFill>
                  <a:srgbClr val="0000FF"/>
                </a:solidFill>
              </a:rPr>
              <a:t>LaPorte</a:t>
            </a:r>
            <a:r>
              <a:rPr lang="en-US" b="1" dirty="0" smtClean="0">
                <a:solidFill>
                  <a:srgbClr val="0000FF"/>
                </a:solidFill>
              </a:rPr>
              <a:t> exit, 27 miles west of mile 77) and tells them to be on the lookout for that gorgeous Maserati. </a:t>
            </a:r>
            <a:r>
              <a:rPr lang="en-US" b="1" dirty="0" smtClean="0">
                <a:solidFill>
                  <a:srgbClr val="008000"/>
                </a:solidFill>
              </a:rPr>
              <a:t>(A $250,000 car.)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At 15:00 Police car no. 2 radios no. 1 saying they just saw the Maserati go by. Car no. 1 radios back, </a:t>
            </a:r>
            <a:r>
              <a:rPr lang="en-US" b="1" dirty="0" smtClean="0">
                <a:solidFill>
                  <a:srgbClr val="FF0000"/>
                </a:solidFill>
              </a:rPr>
              <a:t>“Stop him, he broke the speed limit !”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How did Police car no 1. know?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2" name="Picture 1" descr="Picture 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-50800"/>
            <a:ext cx="4572000" cy="242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290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54000" y="228600"/>
            <a:ext cx="8585200" cy="63754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Our brain gives different answers in the four situations presented: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NO, </a:t>
            </a:r>
            <a:r>
              <a:rPr lang="en-US" b="1" dirty="0" smtClean="0">
                <a:solidFill>
                  <a:srgbClr val="0000FF"/>
                </a:solidFill>
              </a:rPr>
              <a:t>no student must have scored the average, but …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YES, </a:t>
            </a:r>
            <a:r>
              <a:rPr lang="en-US" b="1" dirty="0" smtClean="0">
                <a:solidFill>
                  <a:srgbClr val="0000FF"/>
                </a:solidFill>
              </a:rPr>
              <a:t>the stone must eventually hit velocity 0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YES, </a:t>
            </a:r>
            <a:r>
              <a:rPr lang="en-US" b="1" dirty="0" smtClean="0">
                <a:solidFill>
                  <a:srgbClr val="0000FF"/>
                </a:solidFill>
              </a:rPr>
              <a:t>I must have gone at 45 mph somewhere between here and Chicago and …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YES, </a:t>
            </a:r>
            <a:r>
              <a:rPr lang="en-US" b="1" dirty="0" smtClean="0">
                <a:solidFill>
                  <a:srgbClr val="0000FF"/>
                </a:solidFill>
              </a:rPr>
              <a:t>the Maserati broke the speed limit because …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difference is that in the exam case we have a finite (discrete) collection of data;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the other three we have a</a:t>
            </a:r>
            <a:r>
              <a:rPr lang="en-US" b="1" u="sng" dirty="0" smtClean="0">
                <a:solidFill>
                  <a:srgbClr val="0000FF"/>
                </a:solidFill>
              </a:rPr>
              <a:t> continuous </a:t>
            </a:r>
            <a:r>
              <a:rPr lang="en-US" b="1" dirty="0" smtClean="0">
                <a:solidFill>
                  <a:srgbClr val="0000FF"/>
                </a:solidFill>
              </a:rPr>
              <a:t>set of data (actually, </a:t>
            </a:r>
            <a:r>
              <a:rPr lang="en-US" b="1" dirty="0" smtClean="0">
                <a:solidFill>
                  <a:srgbClr val="008000"/>
                </a:solidFill>
              </a:rPr>
              <a:t>just to teach you another word</a:t>
            </a:r>
            <a:r>
              <a:rPr lang="en-US" b="1" dirty="0" smtClean="0">
                <a:solidFill>
                  <a:srgbClr val="0000FF"/>
                </a:solidFill>
              </a:rPr>
              <a:t>, intervals of real numbers have a property called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“completeness” </a:t>
            </a:r>
            <a:r>
              <a:rPr lang="en-US" b="1" dirty="0" smtClean="0">
                <a:solidFill>
                  <a:srgbClr val="0000FF"/>
                </a:solidFill>
              </a:rPr>
              <a:t>that our brain senses and makes us give correct answers)</a:t>
            </a: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621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330200"/>
            <a:ext cx="8559800" cy="622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main result, which our brain senses, is the following statement (</a:t>
            </a:r>
            <a:r>
              <a:rPr lang="en-US" b="1" dirty="0" smtClean="0">
                <a:solidFill>
                  <a:srgbClr val="FF0000"/>
                </a:solidFill>
              </a:rPr>
              <a:t>Mean Value Theorem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Theorem. </a:t>
            </a:r>
            <a:r>
              <a:rPr lang="en-US" b="1" dirty="0" smtClean="0">
                <a:solidFill>
                  <a:srgbClr val="0000FF"/>
                </a:solidFill>
              </a:rPr>
              <a:t>Let                                   be</a:t>
            </a:r>
          </a:p>
          <a:p>
            <a:pPr marL="514350" indent="-514350">
              <a:buFont typeface="Wingdings" charset="2"/>
              <a:buAutoNum type="arabicPlain"/>
            </a:pPr>
            <a:r>
              <a:rPr lang="en-US" b="1" u="sng" dirty="0" smtClean="0">
                <a:solidFill>
                  <a:srgbClr val="0000FF"/>
                </a:solidFill>
              </a:rPr>
              <a:t>Continuous</a:t>
            </a:r>
            <a:r>
              <a:rPr lang="en-US" b="1" dirty="0" smtClean="0">
                <a:solidFill>
                  <a:srgbClr val="0000FF"/>
                </a:solidFill>
              </a:rPr>
              <a:t> on                 and</a:t>
            </a:r>
          </a:p>
          <a:p>
            <a:pPr marL="514350" indent="-514350">
              <a:buFont typeface="Wingdings" charset="2"/>
              <a:buAutoNum type="arabicPlain"/>
            </a:pPr>
            <a:r>
              <a:rPr lang="en-US" b="1" u="sng" dirty="0" smtClean="0">
                <a:solidFill>
                  <a:srgbClr val="0000FF"/>
                </a:solidFill>
              </a:rPr>
              <a:t>Differentiable</a:t>
            </a:r>
            <a:r>
              <a:rPr lang="en-US" b="1" dirty="0" smtClean="0">
                <a:solidFill>
                  <a:srgbClr val="0000FF"/>
                </a:solidFill>
              </a:rPr>
              <a:t> on              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Then for some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Note: </a:t>
            </a:r>
            <a:r>
              <a:rPr lang="en-US" b="1" dirty="0" smtClean="0">
                <a:solidFill>
                  <a:srgbClr val="0000FF"/>
                </a:solidFill>
              </a:rPr>
              <a:t>this says that the tangent line at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Is parallel to the secant  joining                      and               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4108" y="2005140"/>
            <a:ext cx="1167892" cy="5532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021" y="2573782"/>
            <a:ext cx="1137158" cy="5532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8046" y="3177794"/>
            <a:ext cx="1905508" cy="5532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0454" y="3690747"/>
            <a:ext cx="4241292" cy="12600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5381" y="4952302"/>
            <a:ext cx="1751838" cy="5685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8147" y="5547742"/>
            <a:ext cx="1813306" cy="56857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881" y="6059361"/>
            <a:ext cx="1797939" cy="56857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46705" y="1486345"/>
            <a:ext cx="2752090" cy="51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809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79400"/>
            <a:ext cx="8610600" cy="6299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When faced with a statement like our theorem,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1ADC"/>
                </a:solidFill>
              </a:rPr>
              <a:t>Inquiring minds </a:t>
            </a:r>
            <a:r>
              <a:rPr lang="en-US" b="1" dirty="0" smtClean="0">
                <a:solidFill>
                  <a:srgbClr val="0000FF"/>
                </a:solidFill>
              </a:rPr>
              <a:t>want to know ……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What?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1ADC"/>
                </a:solidFill>
              </a:rPr>
              <a:t>Are those two conditions really needed to guarantee the conclusion?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answer is </a:t>
            </a:r>
            <a:r>
              <a:rPr lang="en-US" b="1" dirty="0" smtClean="0">
                <a:solidFill>
                  <a:srgbClr val="FF0000"/>
                </a:solidFill>
              </a:rPr>
              <a:t>YES</a:t>
            </a:r>
            <a:r>
              <a:rPr lang="en-US" b="1" dirty="0" smtClean="0">
                <a:solidFill>
                  <a:srgbClr val="0000FF"/>
                </a:solidFill>
              </a:rPr>
              <a:t>, absolutely 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Let’s deny </a:t>
            </a:r>
            <a:r>
              <a:rPr lang="en-US" b="1" dirty="0" smtClean="0">
                <a:solidFill>
                  <a:srgbClr val="FF0000"/>
                </a:solidFill>
              </a:rPr>
              <a:t>1</a:t>
            </a:r>
            <a:r>
              <a:rPr lang="en-US" b="1" dirty="0" smtClean="0">
                <a:solidFill>
                  <a:srgbClr val="0000FF"/>
                </a:solidFill>
              </a:rPr>
              <a:t> (and keep </a:t>
            </a:r>
            <a:r>
              <a:rPr lang="en-US" b="1" dirty="0" smtClean="0">
                <a:solidFill>
                  <a:srgbClr val="FF0000"/>
                </a:solidFill>
              </a:rPr>
              <a:t>2</a:t>
            </a:r>
            <a:r>
              <a:rPr lang="en-US" b="1" dirty="0" smtClean="0">
                <a:solidFill>
                  <a:srgbClr val="0000FF"/>
                </a:solidFill>
              </a:rPr>
              <a:t>). Trouble is that 2 implies continuity on              , so we can only break continuity at either (or both) end-points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.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is </a:t>
            </a: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 figure that does it for us.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5321" y="4193794"/>
            <a:ext cx="1137158" cy="5532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097" y="5317541"/>
            <a:ext cx="946607" cy="54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741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79400"/>
            <a:ext cx="8610600" cy="635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function is: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its graph is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 descr="Picture 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4434" y="2697646"/>
            <a:ext cx="3030833" cy="405350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145" y="739775"/>
            <a:ext cx="604901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802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304800"/>
            <a:ext cx="8559800" cy="6223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secant</a:t>
            </a:r>
            <a:r>
              <a:rPr lang="en-US" b="1" dirty="0" smtClean="0">
                <a:solidFill>
                  <a:srgbClr val="0000FF"/>
                </a:solidFill>
              </a:rPr>
              <a:t> has slope         , but all tangents have slope           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Therefore condition 1 is absolutely needed.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To see that condition 2 is also needed, draw a picture of a roof, or of a cusp and look</a:t>
            </a:r>
            <a:r>
              <a:rPr lang="en-US" b="1" dirty="0">
                <a:solidFill>
                  <a:srgbClr val="0000FF"/>
                </a:solidFill>
              </a:rPr>
              <a:t>:</a:t>
            </a:r>
            <a:r>
              <a:rPr lang="en-US" b="1" dirty="0" smtClean="0">
                <a:solidFill>
                  <a:srgbClr val="0000FF"/>
                </a:solidFill>
              </a:rPr>
              <a:t> the </a:t>
            </a:r>
            <a:r>
              <a:rPr lang="en-US" b="1" dirty="0" smtClean="0">
                <a:solidFill>
                  <a:srgbClr val="FF0000"/>
                </a:solidFill>
              </a:rPr>
              <a:t>secant</a:t>
            </a:r>
            <a:r>
              <a:rPr lang="en-US" b="1" dirty="0" smtClean="0">
                <a:solidFill>
                  <a:srgbClr val="0000FF"/>
                </a:solidFill>
              </a:rPr>
              <a:t> has slope 0, all tangents (</a:t>
            </a:r>
            <a:r>
              <a:rPr lang="en-US" b="1" dirty="0" smtClean="0">
                <a:solidFill>
                  <a:srgbClr val="008000"/>
                </a:solidFill>
              </a:rPr>
              <a:t>where they exist</a:t>
            </a:r>
            <a:r>
              <a:rPr lang="en-US" b="1" dirty="0" smtClean="0">
                <a:solidFill>
                  <a:srgbClr val="0000FF"/>
                </a:solidFill>
              </a:rPr>
              <a:t>) have non-zero slopes.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400" y="914400"/>
            <a:ext cx="647700" cy="355600"/>
          </a:xfrm>
          <a:prstGeom prst="rect">
            <a:avLst/>
          </a:prstGeom>
        </p:spPr>
      </p:pic>
      <p:pic>
        <p:nvPicPr>
          <p:cNvPr id="7" name="Picture 6" descr="Picture 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09" y="3938922"/>
            <a:ext cx="4316190" cy="3031111"/>
          </a:xfrm>
          <a:prstGeom prst="rect">
            <a:avLst/>
          </a:prstGeom>
        </p:spPr>
      </p:pic>
      <p:pic>
        <p:nvPicPr>
          <p:cNvPr id="8" name="Picture 7" descr="Picture 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324" y="3943366"/>
            <a:ext cx="4190476" cy="29333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4000" y="50800"/>
            <a:ext cx="330200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118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304800"/>
            <a:ext cx="8534400" cy="6248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Having satisfied our </a:t>
            </a:r>
            <a:r>
              <a:rPr lang="en-US" b="1" dirty="0" smtClean="0">
                <a:solidFill>
                  <a:srgbClr val="FF1ADC"/>
                </a:solidFill>
              </a:rPr>
              <a:t>inquiring minds</a:t>
            </a:r>
            <a:r>
              <a:rPr lang="en-US" b="1" dirty="0" smtClean="0">
                <a:solidFill>
                  <a:srgbClr val="0000FF"/>
                </a:solidFill>
              </a:rPr>
              <a:t>, we proceed with the proof.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Following tradition (</a:t>
            </a:r>
            <a:r>
              <a:rPr lang="en-US" b="1" dirty="0" smtClean="0">
                <a:solidFill>
                  <a:srgbClr val="008000"/>
                </a:solidFill>
              </a:rPr>
              <a:t>and the textbook !</a:t>
            </a:r>
            <a:r>
              <a:rPr lang="en-US" b="1" dirty="0" smtClean="0">
                <a:solidFill>
                  <a:srgbClr val="0000FF"/>
                </a:solidFill>
              </a:rPr>
              <a:t>) we look first at the case when the </a:t>
            </a:r>
            <a:r>
              <a:rPr lang="en-US" b="1" dirty="0" smtClean="0">
                <a:solidFill>
                  <a:srgbClr val="FF0000"/>
                </a:solidFill>
              </a:rPr>
              <a:t>secant is horizontal</a:t>
            </a:r>
            <a:r>
              <a:rPr lang="en-US" b="1" dirty="0" smtClean="0">
                <a:solidFill>
                  <a:srgbClr val="0000FF"/>
                </a:solidFill>
              </a:rPr>
              <a:t>. This is known as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Rolle’s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theorem; besides being relatively easy to prove and acknowledging </a:t>
            </a:r>
            <a:r>
              <a:rPr lang="en-US" b="1" dirty="0" err="1" smtClean="0">
                <a:solidFill>
                  <a:srgbClr val="FF0000"/>
                </a:solidFill>
              </a:rPr>
              <a:t>Rolle</a:t>
            </a:r>
            <a:r>
              <a:rPr lang="en-US" b="1" dirty="0" err="1" smtClean="0">
                <a:solidFill>
                  <a:srgbClr val="0000FF"/>
                </a:solidFill>
              </a:rPr>
              <a:t>’s</a:t>
            </a:r>
            <a:r>
              <a:rPr lang="en-US" b="1" dirty="0" smtClean="0">
                <a:solidFill>
                  <a:srgbClr val="0000FF"/>
                </a:solidFill>
              </a:rPr>
              <a:t> contribution to mathematics, the general case will (</a:t>
            </a:r>
            <a:r>
              <a:rPr lang="en-US" b="1" dirty="0" smtClean="0">
                <a:solidFill>
                  <a:srgbClr val="008000"/>
                </a:solidFill>
              </a:rPr>
              <a:t>couldn’t resist the pun !</a:t>
            </a:r>
            <a:r>
              <a:rPr lang="en-US" b="1" dirty="0" smtClean="0">
                <a:solidFill>
                  <a:srgbClr val="0000FF"/>
                </a:solidFill>
              </a:rPr>
              <a:t>) </a:t>
            </a:r>
            <a:r>
              <a:rPr lang="en-US" b="1" dirty="0" smtClean="0">
                <a:solidFill>
                  <a:srgbClr val="FF0000"/>
                </a:solidFill>
              </a:rPr>
              <a:t>roll</a:t>
            </a:r>
            <a:r>
              <a:rPr lang="en-US" b="1" dirty="0" smtClean="0">
                <a:solidFill>
                  <a:srgbClr val="0000FF"/>
                </a:solidFill>
              </a:rPr>
              <a:t> right out.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So, we have to show that, under conditions 1 and 2, if the secant is horizontal then                       for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some                       .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4578" y="4916361"/>
            <a:ext cx="2028444" cy="568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646" y="5489194"/>
            <a:ext cx="1905508" cy="55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841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304800"/>
            <a:ext cx="8559800" cy="6273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From condition 1 (and the </a:t>
            </a:r>
            <a:r>
              <a:rPr lang="en-US" b="1" dirty="0" smtClean="0">
                <a:solidFill>
                  <a:srgbClr val="008000"/>
                </a:solidFill>
              </a:rPr>
              <a:t>Extreme Value Theo-rem</a:t>
            </a:r>
            <a:r>
              <a:rPr lang="en-US" b="1" dirty="0" smtClean="0">
                <a:solidFill>
                  <a:srgbClr val="0000FF"/>
                </a:solidFill>
              </a:rPr>
              <a:t>) we get that there are two points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and                            where      achieves its max-</a:t>
            </a:r>
            <a:r>
              <a:rPr lang="en-US" b="1" dirty="0" err="1" smtClean="0">
                <a:solidFill>
                  <a:srgbClr val="0000FF"/>
                </a:solidFill>
              </a:rPr>
              <a:t>imum</a:t>
            </a:r>
            <a:r>
              <a:rPr lang="en-US" b="1" dirty="0" smtClean="0">
                <a:solidFill>
                  <a:srgbClr val="0000FF"/>
                </a:solidFill>
              </a:rPr>
              <a:t>  and minimum. If either        or         are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inside the open interval               we are done, the derivative exists there, and is therefore           .  But if both         and         are end-points, then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and               are both maxima and minima of the function, that is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t</a:t>
            </a:r>
            <a:r>
              <a:rPr lang="en-US" b="1" dirty="0" smtClean="0">
                <a:solidFill>
                  <a:srgbClr val="FF0000"/>
                </a:solidFill>
              </a:rPr>
              <a:t>he function is a constant!</a:t>
            </a:r>
            <a:r>
              <a:rPr lang="en-US" b="1" dirty="0" smtClean="0">
                <a:solidFill>
                  <a:srgbClr val="0000FF"/>
                </a:solidFill>
              </a:rPr>
              <a:t>, there are as many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‘s   as one wants ! </a:t>
            </a:r>
            <a:r>
              <a:rPr lang="en-US" b="1" dirty="0" err="1" smtClean="0">
                <a:solidFill>
                  <a:srgbClr val="0000FF"/>
                </a:solidFill>
              </a:rPr>
              <a:t>Rolle’s</a:t>
            </a:r>
            <a:r>
              <a:rPr lang="en-US" b="1" dirty="0" smtClean="0">
                <a:solidFill>
                  <a:srgbClr val="0000FF"/>
                </a:solidFill>
              </a:rPr>
              <a:t> is proved.  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0954" y="723392"/>
            <a:ext cx="2120646" cy="7376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330" y="1308608"/>
            <a:ext cx="2151380" cy="7376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396" y="1804416"/>
            <a:ext cx="414909" cy="7376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2016" y="1804416"/>
            <a:ext cx="430276" cy="7376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465832"/>
            <a:ext cx="1137158" cy="5532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62292" y="2997200"/>
            <a:ext cx="799084" cy="43027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7141" y="1410208"/>
            <a:ext cx="371881" cy="55782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6775" y="3303398"/>
            <a:ext cx="414909" cy="73761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3726" y="3303398"/>
            <a:ext cx="430276" cy="73761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7119" y="4078415"/>
            <a:ext cx="1014222" cy="56857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86775" y="4041014"/>
            <a:ext cx="998855" cy="56857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2631" y="5842064"/>
            <a:ext cx="261239" cy="29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929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4000"/>
            <a:ext cx="8585200" cy="6299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general case follows from </a:t>
            </a:r>
            <a:r>
              <a:rPr lang="en-US" b="1" dirty="0" err="1" smtClean="0">
                <a:solidFill>
                  <a:srgbClr val="0000FF"/>
                </a:solidFill>
              </a:rPr>
              <a:t>Rolle’s</a:t>
            </a:r>
            <a:r>
              <a:rPr lang="en-US" b="1" dirty="0" smtClean="0">
                <a:solidFill>
                  <a:srgbClr val="0000FF"/>
                </a:solidFill>
              </a:rPr>
              <a:t> theorem through a bit of algebraic magic. We define a new function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spcBef>
                <a:spcPts val="1824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and observe that it satisfies the hypotheses of </a:t>
            </a:r>
            <a:r>
              <a:rPr lang="en-US" b="1" dirty="0" err="1" smtClean="0">
                <a:solidFill>
                  <a:srgbClr val="0000FF"/>
                </a:solidFill>
              </a:rPr>
              <a:t>Rolle’s</a:t>
            </a:r>
            <a:r>
              <a:rPr lang="en-US" b="1" dirty="0" smtClean="0">
                <a:solidFill>
                  <a:srgbClr val="0000FF"/>
                </a:solidFill>
              </a:rPr>
              <a:t> theorem, that is 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 </a:t>
            </a:r>
            <a:r>
              <a:rPr lang="en-US" b="1" dirty="0" smtClean="0">
                <a:solidFill>
                  <a:srgbClr val="0000FF"/>
                </a:solidFill>
              </a:rPr>
              <a:t>   is differentiable on              and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continuous on                and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(check it out !) Therefore, for some</a:t>
            </a:r>
          </a:p>
          <a:p>
            <a:pPr marL="0" indent="0">
              <a:lnSpc>
                <a:spcPct val="9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                       QED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941" y="1427353"/>
            <a:ext cx="8559419" cy="12600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2321" y="3609594"/>
            <a:ext cx="1137158" cy="5532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70" y="3759835"/>
            <a:ext cx="307340" cy="3995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1121" y="4235577"/>
            <a:ext cx="965200" cy="457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2679" y="4188206"/>
            <a:ext cx="2474087" cy="5685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18046" y="4706811"/>
            <a:ext cx="1905508" cy="5532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8640" y="5229670"/>
            <a:ext cx="6700012" cy="126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540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79400"/>
            <a:ext cx="8636000" cy="635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Remark. </a:t>
            </a:r>
            <a:r>
              <a:rPr lang="en-US" b="1" dirty="0" smtClean="0">
                <a:solidFill>
                  <a:srgbClr val="0000FF"/>
                </a:solidFill>
              </a:rPr>
              <a:t>The bit of “</a:t>
            </a:r>
            <a:r>
              <a:rPr lang="en-US" b="1" dirty="0" smtClean="0">
                <a:solidFill>
                  <a:srgbClr val="008000"/>
                </a:solidFill>
              </a:rPr>
              <a:t>algebraic magic</a:t>
            </a:r>
            <a:r>
              <a:rPr lang="en-US" b="1" dirty="0" smtClean="0">
                <a:solidFill>
                  <a:srgbClr val="0000FF"/>
                </a:solidFill>
              </a:rPr>
              <a:t>”  is not so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… magical ! The figure below shows that the function              is just the (vertical) distance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b</a:t>
            </a:r>
            <a:r>
              <a:rPr lang="en-US" b="1" dirty="0" smtClean="0">
                <a:solidFill>
                  <a:srgbClr val="0000FF"/>
                </a:solidFill>
              </a:rPr>
              <a:t>etween              and the </a:t>
            </a:r>
            <a:r>
              <a:rPr lang="en-US" b="1" dirty="0" smtClean="0">
                <a:solidFill>
                  <a:srgbClr val="FF0000"/>
                </a:solidFill>
              </a:rPr>
              <a:t>secant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6689" y="2005140"/>
            <a:ext cx="1014222" cy="568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1190" y="1385761"/>
            <a:ext cx="968121" cy="568579"/>
          </a:xfrm>
          <a:prstGeom prst="rect">
            <a:avLst/>
          </a:prstGeom>
        </p:spPr>
      </p:pic>
      <p:pic>
        <p:nvPicPr>
          <p:cNvPr id="7" name="Picture 6" descr="Picture 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00" y="2573719"/>
            <a:ext cx="4572000" cy="405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771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330200"/>
            <a:ext cx="8585200" cy="627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This remarkable, beautiful theorem is very help-</a:t>
            </a:r>
            <a:r>
              <a:rPr lang="en-US" b="1" dirty="0" err="1" smtClean="0">
                <a:solidFill>
                  <a:srgbClr val="0000FF"/>
                </a:solidFill>
              </a:rPr>
              <a:t>ful</a:t>
            </a:r>
            <a:r>
              <a:rPr lang="en-US" b="1" dirty="0" smtClean="0">
                <a:solidFill>
                  <a:srgbClr val="0000FF"/>
                </a:solidFill>
              </a:rPr>
              <a:t> in catching speeding </a:t>
            </a:r>
            <a:r>
              <a:rPr lang="en-US" b="1" dirty="0" smtClean="0">
                <a:solidFill>
                  <a:srgbClr val="FF0000"/>
                </a:solidFill>
              </a:rPr>
              <a:t>Maserati Gran </a:t>
            </a:r>
            <a:r>
              <a:rPr lang="en-US" b="1" dirty="0" err="1" smtClean="0">
                <a:solidFill>
                  <a:srgbClr val="FF0000"/>
                </a:solidFill>
              </a:rPr>
              <a:t>Turismo</a:t>
            </a:r>
            <a:r>
              <a:rPr lang="en-US" b="1" dirty="0" err="1" smtClean="0">
                <a:solidFill>
                  <a:srgbClr val="0000FF"/>
                </a:solidFill>
              </a:rPr>
              <a:t>’s</a:t>
            </a:r>
            <a:r>
              <a:rPr lang="en-US" b="1" dirty="0" smtClean="0">
                <a:solidFill>
                  <a:srgbClr val="0000FF"/>
                </a:solidFill>
              </a:rPr>
              <a:t>, it essentially assures us that the computed aver-age </a:t>
            </a:r>
            <a:r>
              <a:rPr lang="en-US" b="1" dirty="0" smtClean="0">
                <a:solidFill>
                  <a:srgbClr val="008000"/>
                </a:solidFill>
              </a:rPr>
              <a:t>(in the continuous case)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DOES HAPPEN  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Like many other </a:t>
            </a:r>
            <a:r>
              <a:rPr lang="en-US" b="1" dirty="0" smtClean="0">
                <a:solidFill>
                  <a:srgbClr val="008000"/>
                </a:solidFill>
              </a:rPr>
              <a:t>existence theorems</a:t>
            </a:r>
            <a:r>
              <a:rPr lang="en-US" b="1" dirty="0" smtClean="0">
                <a:solidFill>
                  <a:srgbClr val="0000FF"/>
                </a:solidFill>
              </a:rPr>
              <a:t> in </a:t>
            </a:r>
            <a:r>
              <a:rPr lang="en-US" b="1" dirty="0" err="1" smtClean="0">
                <a:solidFill>
                  <a:srgbClr val="0000FF"/>
                </a:solidFill>
              </a:rPr>
              <a:t>Mathe-matics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8000"/>
                </a:solidFill>
              </a:rPr>
              <a:t>(there exists a                       …</a:t>
            </a:r>
            <a:r>
              <a:rPr lang="en-US" b="1" dirty="0" smtClean="0">
                <a:solidFill>
                  <a:srgbClr val="0000FF"/>
                </a:solidFill>
              </a:rPr>
              <a:t>) it does not tell us how to actually </a:t>
            </a:r>
            <a:r>
              <a:rPr lang="en-US" b="1" dirty="0" smtClean="0">
                <a:solidFill>
                  <a:srgbClr val="FF0000"/>
                </a:solidFill>
              </a:rPr>
              <a:t>find that      </a:t>
            </a:r>
            <a:r>
              <a:rPr lang="en-US" b="1" dirty="0" smtClean="0">
                <a:solidFill>
                  <a:srgbClr val="0000FF"/>
                </a:solidFill>
              </a:rPr>
              <a:t>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But in the case of the MVT it is actually easy to find all those     ‘s !  Set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</a:t>
            </a:r>
            <a:r>
              <a:rPr lang="en-US" b="1" dirty="0" smtClean="0">
                <a:solidFill>
                  <a:srgbClr val="FF0000"/>
                </a:solidFill>
              </a:rPr>
              <a:t>slope of secant</a:t>
            </a:r>
            <a:r>
              <a:rPr lang="en-US" b="1" dirty="0" smtClean="0">
                <a:solidFill>
                  <a:srgbClr val="0000FF"/>
                </a:solidFill>
              </a:rPr>
              <a:t>, and solve for     . 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292" y="3482594"/>
            <a:ext cx="1905508" cy="5532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2980" y="4101205"/>
            <a:ext cx="261239" cy="2919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580" y="5174418"/>
            <a:ext cx="261239" cy="2919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160" y="5704205"/>
            <a:ext cx="1452880" cy="5168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2664" y="5780469"/>
            <a:ext cx="291973" cy="29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452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254000"/>
            <a:ext cx="8559800" cy="635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is an example</a:t>
            </a:r>
            <a:r>
              <a:rPr lang="en-US" b="1" dirty="0" smtClean="0">
                <a:solidFill>
                  <a:srgbClr val="FF0000"/>
                </a:solidFill>
              </a:rPr>
              <a:t>, without figure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Find all the values of      that satisfy the MVT for the function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err="1" smtClean="0">
                <a:solidFill>
                  <a:srgbClr val="AE0DB1"/>
                </a:solidFill>
              </a:rPr>
              <a:t>Aswer</a:t>
            </a:r>
            <a:r>
              <a:rPr lang="en-US" b="1" dirty="0" smtClean="0">
                <a:solidFill>
                  <a:srgbClr val="AE0DB1"/>
                </a:solidFill>
              </a:rPr>
              <a:t>. </a:t>
            </a:r>
            <a:r>
              <a:rPr lang="en-US" b="1" dirty="0" smtClean="0">
                <a:solidFill>
                  <a:srgbClr val="0000FF"/>
                </a:solidFill>
              </a:rPr>
              <a:t>The function is continuous and differentiable over the given interval, therefore the MVT applies. We have: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Therefore the slope of the secant is     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equation                        becomes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8631" y="1016064"/>
            <a:ext cx="261239" cy="2919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50" y="1832293"/>
            <a:ext cx="7990840" cy="6915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5577" y="4001961"/>
            <a:ext cx="5240147" cy="56857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64" y="4685602"/>
            <a:ext cx="291973" cy="4302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0645" y="5271961"/>
            <a:ext cx="1997710" cy="5685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298" y="5789867"/>
            <a:ext cx="3565144" cy="58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059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30200"/>
            <a:ext cx="8559800" cy="6273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b="1" dirty="0" smtClean="0">
                <a:solidFill>
                  <a:srgbClr val="0000FF"/>
                </a:solidFill>
              </a:rPr>
              <a:t>hat has solutions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So in this example there are </a:t>
            </a:r>
            <a:r>
              <a:rPr lang="en-US" b="1" dirty="0" smtClean="0">
                <a:solidFill>
                  <a:srgbClr val="008000"/>
                </a:solidFill>
              </a:rPr>
              <a:t>two tangents </a:t>
            </a:r>
            <a:r>
              <a:rPr lang="en-US" b="1" dirty="0" smtClean="0">
                <a:solidFill>
                  <a:srgbClr val="0000FF"/>
                </a:solidFill>
              </a:rPr>
              <a:t>that are parallel to the </a:t>
            </a:r>
            <a:r>
              <a:rPr lang="en-US" b="1" dirty="0" smtClean="0">
                <a:solidFill>
                  <a:srgbClr val="FF0000"/>
                </a:solidFill>
              </a:rPr>
              <a:t>secant</a:t>
            </a:r>
            <a:r>
              <a:rPr lang="en-US" b="1" dirty="0" smtClean="0">
                <a:solidFill>
                  <a:srgbClr val="0000FF"/>
                </a:solidFill>
              </a:rPr>
              <a:t>. 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 do some more from the textbook.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553" y="1060450"/>
            <a:ext cx="7406894" cy="153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028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4843</TotalTime>
  <Words>869</Words>
  <Application>Microsoft Macintosh PowerPoint</Application>
  <PresentationFormat>On-screen Show (4:3)</PresentationFormat>
  <Paragraphs>90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MUST AVERAGES HAPPEN?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532</cp:revision>
  <dcterms:created xsi:type="dcterms:W3CDTF">2011-08-21T14:29:24Z</dcterms:created>
  <dcterms:modified xsi:type="dcterms:W3CDTF">2011-10-11T02:41:33Z</dcterms:modified>
</cp:coreProperties>
</file>